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305" r:id="rId2"/>
    <p:sldId id="306" r:id="rId3"/>
    <p:sldId id="307" r:id="rId4"/>
    <p:sldId id="343" r:id="rId5"/>
    <p:sldId id="308" r:id="rId6"/>
    <p:sldId id="341" r:id="rId7"/>
    <p:sldId id="309" r:id="rId8"/>
    <p:sldId id="310" r:id="rId9"/>
    <p:sldId id="311" r:id="rId10"/>
    <p:sldId id="312" r:id="rId11"/>
    <p:sldId id="348" r:id="rId12"/>
    <p:sldId id="313" r:id="rId13"/>
    <p:sldId id="314" r:id="rId14"/>
    <p:sldId id="316" r:id="rId15"/>
    <p:sldId id="317" r:id="rId16"/>
    <p:sldId id="318" r:id="rId17"/>
    <p:sldId id="342" r:id="rId18"/>
    <p:sldId id="319" r:id="rId19"/>
    <p:sldId id="320" r:id="rId20"/>
    <p:sldId id="344" r:id="rId21"/>
    <p:sldId id="345" r:id="rId22"/>
    <p:sldId id="321" r:id="rId23"/>
    <p:sldId id="322" r:id="rId24"/>
    <p:sldId id="323" r:id="rId25"/>
    <p:sldId id="347" r:id="rId26"/>
    <p:sldId id="324" r:id="rId27"/>
    <p:sldId id="325" r:id="rId28"/>
    <p:sldId id="326" r:id="rId29"/>
    <p:sldId id="327" r:id="rId30"/>
    <p:sldId id="328" r:id="rId31"/>
    <p:sldId id="315" r:id="rId32"/>
    <p:sldId id="332" r:id="rId33"/>
    <p:sldId id="333" r:id="rId34"/>
    <p:sldId id="334" r:id="rId35"/>
    <p:sldId id="335" r:id="rId36"/>
    <p:sldId id="346" r:id="rId37"/>
    <p:sldId id="336" r:id="rId38"/>
    <p:sldId id="337" r:id="rId39"/>
    <p:sldId id="338" r:id="rId40"/>
    <p:sldId id="288" r:id="rId41"/>
    <p:sldId id="289" r:id="rId42"/>
    <p:sldId id="290" r:id="rId43"/>
    <p:sldId id="292" r:id="rId44"/>
    <p:sldId id="293" r:id="rId45"/>
    <p:sldId id="294" r:id="rId46"/>
    <p:sldId id="295" r:id="rId47"/>
    <p:sldId id="34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8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45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88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4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55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73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302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14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1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66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3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Polski_dw%C3%B3r_szlachecki" TargetMode="External"/><Relationship Id="rId2" Type="http://schemas.openxmlformats.org/officeDocument/2006/relationships/hyperlink" Target="https://pl.wikipedia.org/wiki/Zabyte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hyperlink" Target="https://pl.wikipedia.org/wiki/Hekta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4AC067-D504-471C-8EA7-D3CB990B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725D68-8A0E-415C-AF7F-3771B66B9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E714B4-F36E-4926-93B3-190E5EC13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C6CF9F7-5642-4F7B-8A15-C78EA0AB9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ymbol zastępczy zawartości 4" descr="Szare i niebieskie desenie">
            <a:extLst>
              <a:ext uri="{FF2B5EF4-FFF2-40B4-BE49-F238E27FC236}">
                <a16:creationId xmlns:a16="http://schemas.microsoft.com/office/drawing/2014/main" id="{D60D7733-678D-43EC-AD3A-90D8B8F2A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FEFEEFD-A6F2-4870-A73A-0C4E6AFD4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755339"/>
            <a:ext cx="8295215" cy="1605180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438E008-0753-43C9-8F4E-7B46AB43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0297"/>
            <a:ext cx="6795015" cy="955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Środki stylistyczne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C24B90-925B-42BC-8BC1-DC208D498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0448" b="36564"/>
          <a:stretch/>
        </p:blipFill>
        <p:spPr>
          <a:xfrm>
            <a:off x="4052391" y="4920257"/>
            <a:ext cx="68031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41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880BA2-48CA-4BD9-8CB3-18D776DD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Składniowe środki stylistyczne – przykłady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A1100A-2AE0-42B1-A4AA-CDC99E844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Powtórzenie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użycie tego samego wyrazu albo zespołu wyrazów kilka razy. Służy podkreśleniu treści.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„Wsi spokojna, wsi wesoła”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„Zieleń, zieleń, coraz więcej zieleni i przestrzeni”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Anafora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powtórzenie tego samego słowa lub zwrotu na początku kolejnych wersów lub segmentów wypowiedzi.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„Szybko, zbudź się, szybko, wstawaj.</a:t>
            </a:r>
            <a:b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Szybko, szybko, stygnie kawa!</a:t>
            </a:r>
            <a:b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Szybko, zęby myj i ręce!”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162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E2948-2BA9-4AEF-B33C-92F8D212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222222"/>
                </a:solidFill>
                <a:effectLst/>
                <a:latin typeface="Oswald" panose="00000500000000000000" pitchFamily="2" charset="-18"/>
              </a:rPr>
              <a:t>Danuta Wawiłow - Szybko</a:t>
            </a:r>
            <a:br>
              <a:rPr lang="pl-PL" b="0" i="0" dirty="0">
                <a:solidFill>
                  <a:srgbClr val="222222"/>
                </a:solidFill>
                <a:effectLst/>
                <a:latin typeface="Oswald" panose="00000500000000000000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F57C89-6FD6-40D0-B6C7-0DA79AC2C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Szybko, zbudź się, szybko, wstawaj!</a:t>
            </a:r>
            <a:br>
              <a:rPr lang="pl-PL" dirty="0"/>
            </a:br>
            <a:r>
              <a:rPr lang="pl-PL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Szybko, szybko, stygnie kawa! </a:t>
            </a:r>
            <a:br>
              <a:rPr lang="pl-PL" dirty="0"/>
            </a:br>
            <a:r>
              <a:rPr lang="pl-PL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Szybko, zęby myj i ręce! </a:t>
            </a:r>
            <a:br>
              <a:rPr lang="pl-PL" dirty="0"/>
            </a:br>
            <a:r>
              <a:rPr lang="pl-PL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Szybko, światło gaś w łazience! </a:t>
            </a:r>
            <a:br>
              <a:rPr lang="pl-PL" dirty="0"/>
            </a:br>
            <a:r>
              <a:rPr lang="pl-PL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Szybko, tata na nas czeka! </a:t>
            </a:r>
            <a:br>
              <a:rPr lang="pl-PL" dirty="0"/>
            </a:br>
            <a:r>
              <a:rPr lang="pl-PL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Szybko, tramwaj nam ucieka! </a:t>
            </a:r>
            <a:br>
              <a:rPr lang="pl-PL" dirty="0"/>
            </a:br>
            <a:r>
              <a:rPr lang="pl-PL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Szybko, szybko, bez hałasu! </a:t>
            </a:r>
            <a:br>
              <a:rPr lang="pl-PL" dirty="0"/>
            </a:br>
            <a:r>
              <a:rPr lang="pl-PL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Szybko, szybko, nie ma czasu! </a:t>
            </a:r>
            <a:br>
              <a:rPr lang="pl-PL" dirty="0"/>
            </a:br>
            <a:br>
              <a:rPr lang="pl-PL" dirty="0"/>
            </a:br>
            <a:r>
              <a:rPr lang="pl-PL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Na nic nigdy nie ma czasu? (…)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1580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AABEFA-9C68-4FC1-8B55-D9C041088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Epifora –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powtórzenie tego samego słowa lub zwrotu na końcu kolejnych wersów lub segmentów wypowiedzi.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„Gdy byłem dzieckiem, mówiłem jak dziecko,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czułem jak dziecko, myślałem jak dziecko”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Pytanie retoryczne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 pytanie, na które nie oczekuje się odpowiedzi. Zadane, by zmusić czytelnika do przemyśleń na dany temat.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„Któż zbadał puszcz litewskich przepastne krainy,</a:t>
            </a:r>
            <a:b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Aż do samego środka, do jądra gęstwiny?”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508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8E689D-5D0A-4095-9C3F-B9A8E287D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Apostrofa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bezpośredni zwrot do osoby, idei, bóstwa lub zjawiska. Służy wywołaniu silniejszego wrażenia na odbiorcy. Najczęściej stosowana jest w uroczystych utworach poetyckich i modlitwach.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Nieszczęsne ochędóstwo, żałosne ubiory</a:t>
            </a:r>
            <a:b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Mojej najmilszej </a:t>
            </a:r>
            <a:r>
              <a:rPr lang="pl-PL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cory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!”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„Ojcze nasz, któryś jest w niebie”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Porównanie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wskazanie na podobieństwo jednego zjawiska do drugiego. Jest to zestawienie dwóch członów za pomocą spójników: jak, jakby, jakoby, niby, niczym, na kształt, podobny.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„I, jak płacz, słychać kroki w pokoju samotnym”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„I równie jak grad sypie się (…) na łan żyta, tak gęsto się sypały ciosy okrutne i biły miecze”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646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0DCFF7-F6CB-4B40-84EB-ED81877C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Antyteza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takie zestawienie dwóch przeciwstawnych elementów, by uzyskać nowe znaczenie i większą ekspresję.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Bóg się rodzi, moc truchleje”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„Ty nic nie czujesz, ja cierpię srodze”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Inwersja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świadoma zmiana szyku wyrazów na taki, który nie jest stosowany w potocznym języku.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„Twojego </a:t>
            </a:r>
            <a:r>
              <a:rPr lang="pl-PL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Dafnis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brzegu stojąc podle,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Cudnej się we szkle przygląda urodzie” ( </a:t>
            </a:r>
            <a:r>
              <a:rPr lang="pl-PL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A.Naruszewicz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–” Do strumienia”)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443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98467C26-698A-4067-8313-4597E66C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F006F43F-BCE4-4E6E-85DE-718187985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26" name="Group 74">
            <a:extLst>
              <a:ext uri="{FF2B5EF4-FFF2-40B4-BE49-F238E27FC236}">
                <a16:creationId xmlns:a16="http://schemas.microsoft.com/office/drawing/2014/main" id="{EF652603-FC5C-4812-B988-58EC0AB14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F95C6B4-623A-45ED-B1BF-DEAE69061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7" name="Rectangle 76">
              <a:extLst>
                <a:ext uri="{FF2B5EF4-FFF2-40B4-BE49-F238E27FC236}">
                  <a16:creationId xmlns:a16="http://schemas.microsoft.com/office/drawing/2014/main" id="{8842BEE4-6212-4A54-864D-76B864C2A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8" name="Picture 78">
            <a:extLst>
              <a:ext uri="{FF2B5EF4-FFF2-40B4-BE49-F238E27FC236}">
                <a16:creationId xmlns:a16="http://schemas.microsoft.com/office/drawing/2014/main" id="{AD950783-0DF3-4005-A16A-CFB7D65A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6353" b="36564"/>
          <a:stretch/>
        </p:blipFill>
        <p:spPr>
          <a:xfrm>
            <a:off x="7213999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Aktualności - Szkoła Podstawowa im. Janusza Korczaka w Żarnowcu">
            <a:extLst>
              <a:ext uri="{FF2B5EF4-FFF2-40B4-BE49-F238E27FC236}">
                <a16:creationId xmlns:a16="http://schemas.microsoft.com/office/drawing/2014/main" id="{33A16FBA-4A1D-4BC5-93DD-17D7D5269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 b="-3"/>
          <a:stretch/>
        </p:blipFill>
        <p:spPr bwMode="auto">
          <a:xfrm>
            <a:off x="1271223" y="1116345"/>
            <a:ext cx="4825148" cy="3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12FDC6-E578-411E-9852-100F2E95F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8" y="2164761"/>
            <a:ext cx="3848611" cy="3301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b="1" i="0">
                <a:effectLst/>
                <a:latin typeface="Lato" panose="020F0502020204030203" pitchFamily="34" charset="0"/>
              </a:rPr>
              <a:t>Wykrzyknienie</a:t>
            </a:r>
            <a:r>
              <a:rPr lang="pl-PL" b="0" i="0">
                <a:effectLst/>
                <a:latin typeface="Lato" panose="020F0502020204030203" pitchFamily="34" charset="0"/>
              </a:rPr>
              <a:t> – wprowadzone do utworu zdanie wykrzyknikowe, służące podkreśleniu emocji.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b="0" i="0">
                <a:effectLst/>
                <a:latin typeface="Lato" panose="020F0502020204030203" pitchFamily="34" charset="0"/>
              </a:rPr>
              <a:t>„Nagle zerknął do lusterka…</a:t>
            </a:r>
            <a:br>
              <a:rPr lang="pl-PL" b="0" i="0">
                <a:effectLst/>
                <a:latin typeface="Lato" panose="020F0502020204030203" pitchFamily="34" charset="0"/>
              </a:rPr>
            </a:br>
            <a:r>
              <a:rPr lang="pl-PL" b="0" i="0">
                <a:effectLst/>
                <a:latin typeface="Lato" panose="020F0502020204030203" pitchFamily="34" charset="0"/>
              </a:rPr>
              <a:t>Nie chce wierzyć… Znowu zerka.</a:t>
            </a:r>
            <a:br>
              <a:rPr lang="pl-PL" b="0" i="0">
                <a:effectLst/>
                <a:latin typeface="Lato" panose="020F0502020204030203" pitchFamily="34" charset="0"/>
              </a:rPr>
            </a:br>
            <a:r>
              <a:rPr lang="pl-PL" b="0" i="0">
                <a:effectLst/>
                <a:latin typeface="Lato" panose="020F0502020204030203" pitchFamily="34" charset="0"/>
              </a:rPr>
              <a:t>Znalazł! Są! Okazało się,</a:t>
            </a:r>
            <a:br>
              <a:rPr lang="pl-PL" b="0" i="0">
                <a:effectLst/>
                <a:latin typeface="Lato" panose="020F0502020204030203" pitchFamily="34" charset="0"/>
              </a:rPr>
            </a:br>
            <a:r>
              <a:rPr lang="pl-PL" b="0" i="0">
                <a:effectLst/>
                <a:latin typeface="Lato" panose="020F0502020204030203" pitchFamily="34" charset="0"/>
              </a:rPr>
              <a:t>Że je ma na własnym nosie.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b="0" i="0">
              <a:effectLst/>
              <a:latin typeface="Lato" panose="020F0502020204030203" pitchFamily="34" charset="0"/>
            </a:endParaRPr>
          </a:p>
          <a:p>
            <a:endParaRPr lang="pl-PL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DA8F487-003F-4C12-8160-48D3B5BB6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49FD65-763E-4C9E-8A04-CB69C35C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75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4123D1-B309-4319-8D19-E93B5515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404040"/>
                </a:solidFill>
                <a:effectLst/>
                <a:latin typeface="Lora" pitchFamily="2" charset="-18"/>
              </a:rPr>
              <a:t>Środki stylistyczne z zakresu słownictwa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CDE675-863F-43E5-B662-7CDF050F0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pl-PL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Środki artystyczne dotyczące słownictwa polegają na takim doborze słów, który wywołuje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nowe skojarzenia bądź nadaje dodatkowy kontekst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 Pisarze mogą używać określeń opisujących przedmioty czy sytuacje, tworzyć nowe słowa bądź sięgać po zapomniane, a także tworzyć nowe znaczenia dla istniejących już wyrazów.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194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C688B3-EA87-458E-BE21-40124F06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epitetów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3E433F2-BF7D-482D-9540-A903BC272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Wesoły kotek</a:t>
            </a:r>
          </a:p>
        </p:txBody>
      </p:sp>
      <p:pic>
        <p:nvPicPr>
          <p:cNvPr id="8" name="Symbol zastępczy zawartości 7" descr="Portret młodego kota syberyjskiego">
            <a:extLst>
              <a:ext uri="{FF2B5EF4-FFF2-40B4-BE49-F238E27FC236}">
                <a16:creationId xmlns:a16="http://schemas.microsoft.com/office/drawing/2014/main" id="{22244E74-1AD5-4866-ABA9-BF7BA05D6C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96" y="2974975"/>
            <a:ext cx="3741858" cy="2493963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5AF886D-E2D7-4EB8-8BA3-2DD5B51BB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Brzydkie kaczątko</a:t>
            </a:r>
          </a:p>
        </p:txBody>
      </p:sp>
      <p:pic>
        <p:nvPicPr>
          <p:cNvPr id="1026" name="Picture 2" descr="Pin on BAŚNIE, LEGENDY, WIECZORYNKI">
            <a:extLst>
              <a:ext uri="{FF2B5EF4-FFF2-40B4-BE49-F238E27FC236}">
                <a16:creationId xmlns:a16="http://schemas.microsoft.com/office/drawing/2014/main" id="{2316F611-886D-4D63-BD6C-9C1165CDBE6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02" y="2971800"/>
            <a:ext cx="309404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518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28574D-F319-4B1B-84BB-B4D2E88F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Słowotwórcze środki stylistyczne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F5006A-51A3-4E43-8D7C-820F2ADE5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pl-PL" b="0" i="0" dirty="0">
              <a:solidFill>
                <a:srgbClr val="404040"/>
              </a:solidFill>
              <a:effectLst/>
              <a:latin typeface="Lora" pitchFamily="2" charset="-1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Neologizm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jest to nowy wyraz, utworzony po to, by osiągnąć efekt artystyczny. Często stosowany jest w dziełach z gatunku science-</a:t>
            </a:r>
            <a:r>
              <a:rPr lang="pl-PL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fiction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bądź </a:t>
            </a:r>
            <a:r>
              <a:rPr lang="pl-PL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fantasy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„Potem nauczył się szybko zaścielać łóżko i liczył na to, że będzie największym </a:t>
            </a:r>
            <a:r>
              <a:rPr lang="pl-PL" b="1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słaczem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łóżek. Później jeszcze przyszła kariera najlepszego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wyciągacza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korków z butelek, najlepszego </a:t>
            </a:r>
            <a:r>
              <a:rPr lang="pl-PL" b="1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wydzieracza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kartek (…)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łamacza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zapałek (…).”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8154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445BBD3-F217-4D92-B58A-7A5C71B86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Zdrobnienie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zmiana wyrazu za pomocą formantu, która nadaje mu zabarwienie emocjonalne (pozytywne lub negatywne, pogardliwe).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„Zbyszko zaś szedł ku księżnej, trzymając przy piersiach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Danusię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która objąwszy go jedną ręką za szyję, drugą podnosiła w górę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luteńkę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z obawy, by się nie zgniotła”.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Zgrubienie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zmiana wyrazu przez formant, która nadaje mu zabarwienie emocjonalne lub podkreśla jego wielkość.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„Głodne nędzy mej, straszne, wyschnięte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buciska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„Z ręką wiszącą miękko nad mokrym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buciorem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894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DBE9F3-D794-4DED-AD6E-E6331A2E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są środki stylistyczne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FE5585-9898-4D96-A14E-E706257DC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pl-PL" b="1" i="0" dirty="0">
              <a:solidFill>
                <a:srgbClr val="404040"/>
              </a:solidFill>
              <a:effectLst/>
              <a:latin typeface="Lora" pitchFamily="2" charset="-18"/>
            </a:endParaRPr>
          </a:p>
          <a:p>
            <a:pPr algn="l"/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Środki stylistyczne, inaczej nazywane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środkami artystycznymi 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bądź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środkami artystycznego wyrazu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to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celowe zabiegi językowe stosowane w literaturze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 Mają one na celu wywołanie u odbiorcy konkretnego efektu lub wrażenia i sprawienie, by sobie coś wyobraził bądź nad czymś się zastanowił.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49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A77097-4444-4466-B8B2-3A9601EE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Zdrobnienia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24E09C8-3261-4C09-9C30-BFBBC8A6A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Kwiatuszki pachnące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AEDCA2-A3B7-4F6C-A377-B80D4B7A1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Paluszki, stópki</a:t>
            </a:r>
          </a:p>
        </p:txBody>
      </p:sp>
      <p:pic>
        <p:nvPicPr>
          <p:cNvPr id="3074" name="Picture 2" descr="Znalezione obrazy dla zapytania kwiatuszki ilustracja">
            <a:extLst>
              <a:ext uri="{FF2B5EF4-FFF2-40B4-BE49-F238E27FC236}">
                <a16:creationId xmlns:a16="http://schemas.microsoft.com/office/drawing/2014/main" id="{7D8C9530-DE7B-43F7-8D06-642E4A4114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86" y="3144500"/>
            <a:ext cx="2941184" cy="21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ziecko prawie straciło paluszki. Niebezpieczeństwo czai się wszędzie | WP  abcZdrowie">
            <a:extLst>
              <a:ext uri="{FF2B5EF4-FFF2-40B4-BE49-F238E27FC236}">
                <a16:creationId xmlns:a16="http://schemas.microsoft.com/office/drawing/2014/main" id="{4C7530BB-E678-4FF1-9401-A9EF244D9A3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3138944"/>
            <a:ext cx="3172833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431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8AB08C-D70B-42B4-BF35-25ED5486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Zgrubienia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A99BD6E-D5F7-4B06-98EC-42570B406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buciory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2194FDB-4B43-4A4C-9C32-368CD5ED1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Leniwy kocur</a:t>
            </a:r>
          </a:p>
        </p:txBody>
      </p:sp>
      <p:pic>
        <p:nvPicPr>
          <p:cNvPr id="4098" name="Picture 2" descr="Pełna duże buty. zdjęcie stock. Obraz złożonej z dzieci - 1006020">
            <a:extLst>
              <a:ext uri="{FF2B5EF4-FFF2-40B4-BE49-F238E27FC236}">
                <a16:creationId xmlns:a16="http://schemas.microsoft.com/office/drawing/2014/main" id="{BCA653A7-394D-4E92-BC2A-A591983A22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90" y="2917371"/>
            <a:ext cx="3122235" cy="21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ocur leniwy | Zciemniacz, czyli foto blog analog">
            <a:extLst>
              <a:ext uri="{FF2B5EF4-FFF2-40B4-BE49-F238E27FC236}">
                <a16:creationId xmlns:a16="http://schemas.microsoft.com/office/drawing/2014/main" id="{876B22EB-1FFC-4233-8538-156E25B037F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09" y="2971800"/>
            <a:ext cx="3405233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1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38035A-70D5-4534-97EA-736BAC7B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Leksykalne środki stylistyczne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B3FAF01-5159-4AA4-A7EB-26A284438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8"/>
            <a:ext cx="9603275" cy="3614593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pl-PL" b="1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Epitet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wyraz określający rzeczownik. Uwydatnia jakąś cechę, ujawnia stosunek emocjonalny do opisywanej rzeczy lub ma po prostu ozdabiać wypowiedź. Nadaje tekstowi plastyczność, przez co wpływa na wyobraźnię.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„Nie bądź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dumna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ze swego szczęścia. Szczęście jest zawsze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krótkotrwałe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 Ale nurzaj się w chwilach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dzisiejszych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jak w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chłodnych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falach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wiecznych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źródeł.”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Przenośnia (metafora)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zaskakujące zestawienie słów, którego nie spotyka się w języku potocznym. Zestawienie to nadaje wyrazom nowy sens. Przenośni nie należy odczytywać dosłownie.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Potopy słońca na podłodze leżą”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„Nakryli go ojczyzną, jak czapką wojskową”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„Wezbrana fala przerwała tamę woli”.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2535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1E58A4-7EF3-42C2-A8E6-7E4C1E1A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Ożywienie (animizacja)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jest to rodzaj przenośni. Polega na nadaniu przedmiotom nieożywionym lub pojęciom cech istot żywych.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„morze ryczy, chmura goni chmurę”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Uosobienie (personifikacja)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kolejny rodzaj przenośni. Jest to metaforyczne przedstawienie zwierząt, roślin, przedmiotów, idei jako osób ludzkich. Jest szczególnym rodzajem ożywienia.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cyprysy mówią, niebo płacze”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932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B9A27B2-F854-44B9-90BE-92D7E8015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Symbol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znak lub obraz, który obok znaczenia dosłownego ma także wiele znaczeń ukrytych.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Postać Róży z „Małego Księcia” – symbol piękna, delikatności, miłości, kapryśności, egoizmu.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Alegoria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znak lub obraz, który obok znaczenia dosłownego ma tylko jedno znaczenie ukryte.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Płonący krzak 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z Biblijnej Księgi Wyjścia, który ukazał się Mojżeszowi – symbol Boga.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Oksymoron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zestawienie dwóch słów lub pojęć o całkowicie przeciwnym znaczeniu.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„I mrozem pałam, i ogniami leję”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„Mróz gorejący, a ogień lodowy”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„Żyjąc umieram, konam nieśmiertelnie”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830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B98B0E-77D4-451F-A988-43AD335A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Symbol       i          alegoria      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6128D67-6838-4275-AC8B-4A7671638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Symbol piękna, miłości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2327911-78C1-4079-A3CD-B9D54ACDE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Symbol Boga</a:t>
            </a:r>
          </a:p>
        </p:txBody>
      </p:sp>
      <p:pic>
        <p:nvPicPr>
          <p:cNvPr id="1026" name="Picture 2" descr="RÓŻA MUSHIMARA BALOT BAZA PRODUKTÓW | NASZE KRZEWY - KRZEWY I SADZONKI">
            <a:extLst>
              <a:ext uri="{FF2B5EF4-FFF2-40B4-BE49-F238E27FC236}">
                <a16:creationId xmlns:a16="http://schemas.microsoft.com/office/drawing/2014/main" id="{230B92B8-57FC-4955-AAF8-A89C9275CA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53" y="2974975"/>
            <a:ext cx="3162345" cy="249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9 Płonący Krzew Mojżesza Grafika Wektorowa, Clipartów i Ilustracji - 123RF">
            <a:extLst>
              <a:ext uri="{FF2B5EF4-FFF2-40B4-BE49-F238E27FC236}">
                <a16:creationId xmlns:a16="http://schemas.microsoft.com/office/drawing/2014/main" id="{E27ADA01-4D0A-4984-9AA7-EC67EB249C8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4" y="3202819"/>
            <a:ext cx="3162345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56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3CE9A0-01AF-4FA0-9A81-7A6B3474F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8"/>
            <a:ext cx="9603275" cy="3735545"/>
          </a:xfrm>
        </p:spPr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Archaizm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wyraz, konstrukcja składniowa lub związek wyrazowy, który wyszedł z użycia. Stosowany głównie w dziełach z gatunku historycznego.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Naści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i ode mnie grosz, boś dobrze powiedział – rzekł Kropidło –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jeno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pamiętaj, że gdy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leziwo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się urwie, to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bartnik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kark skręci”.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Eufemizm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złagodzenie słów, które mogłyby być zbyt dosadne lub brutalne.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„przeniósł się na łono Abrahama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” lub 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„zasnął snem wiecznym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” – o osobie, która zmarła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Hiperbola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wyolbrzymienie czegoś, w celu podkreślenia pewnych cech.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„Po najzieleńszym wzgórzu,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najkonniejszym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orszakiem,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 płaszczach </a:t>
            </a:r>
            <a:r>
              <a:rPr lang="pl-PL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najjedwabniejszych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Do zamku o siedmiu wieżach,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z których każda najwyższa.”  ( </a:t>
            </a:r>
            <a:r>
              <a:rPr lang="pl-PL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W.Szymborska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 „Miniatura średniowieczna”)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7515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7AF60B-FEF9-423A-BD2C-6C79F38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Środki stylistyczne z zakresu składni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120655F-D04F-4A0F-9D22-7E6BE909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Składniowe środki artystyczne dotyczą składni, czyli tego, jak ułożone są słowa i zdania. Zwykle mają na celu zwrócenie uwagi na jakąś część wypowiedzi, podkreślenie pewnej myśli, skłonienie do refleksji bądź wyrażenie emocji.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262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FB0ACD-1F89-4B3A-9ABA-55A0A1DE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Składniowe środki stylistyczne – przykłady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F82D49-A500-4340-866B-A4463A71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Powtórzenie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użycie tego samego wyrazu albo zespołu wyrazów kilka razy. Służy podkreśleniu treści.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Wsi spokojna, wsi wesoła”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„Zieleń, zieleń, coraz więcej zieleni i przestrzeni”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Anafora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powtórzenie tego samego słowa lub zwrotu na początku kolejnych wersów lub segmentów wypowiedzi.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„Szybko, zbudź się, szybko, wstawaj.</a:t>
            </a:r>
            <a:b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Szybko, szybko, stygnie kawa!</a:t>
            </a:r>
            <a:b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Szybko, zęby myj i ręce!”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3483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5C6449-E8A4-4E2B-9619-6CB8037D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Epifora –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powtórzenie tego samego słowa lub zwrotu na końcu kolejnych wersów lub segmentów wypowiedzi.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„Gdy byłem dzieckiem, mówiłem jak dziecko, czułem jak dziecko, myślałem jak dziecko”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Pytanie retoryczne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 pytanie, na które nie oczekuje się odpowiedzi. Zadane, by zmusić czytelnika do przemyśleń na dany temat.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„Któż zbadał puszcz litewskich przepastne krainy,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Aż do samego środka, do jądra gęstwiny?”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667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5EE050-BC1D-4B59-BA2A-FA120406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Porównanie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„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głupi jak osioł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” niesie ze sobą szersze znaczenie niż zwykłe określenie „głupi”. Sprawia, że odbiorca wyobraża sobie kogoś naprawdę niemądrego, podobnego do zwierzęcia, o którym potocznie myśli się, że jest bezmyślne, uparte i niezbyt inteligentne.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Metafora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„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niebo płacze ze mną” 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powoduje, że smutek podmiotu lirycznego rozszerza się na otoczenie. Zamiast jednej osoby płaczącej czytelnik wyobraża sobie cały świat pogrążony w rozpaczy. 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7614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5F4EA86-002C-411A-8C2B-4E0E2A26B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Apostrofa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bezpośredni zwrot do osoby, idei, bóstwa lub zjawiska. Służy wywołaniu silniejszego wrażenia na odbiorcy. Najczęściej stosowana jest w uroczystych utworach poetyckich i modlitwach.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„Nieszczęsne ochędóstwo, żałosne ubiory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Mojej najmilszej </a:t>
            </a:r>
            <a:r>
              <a:rPr lang="pl-PL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cory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!”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„Ojcze nasz, któryś jest w niebie”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Porównanie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wskazanie na podobieństwo jednego zjawiska do drugiego. Jest to zestawienie dwóch członów za pomocą spójników: jak, jakby, jakoby, niby, niczym, na kształt, podobny.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„I, jak płacz, słychać kroki w pokoju samotnym”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„I równie jak grad sypie się (…) na łan żyta, tak gęsto się sypały ciosy okrutne i biły miecze”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03250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cdn.eu/images/pulscms/MzI7MDA_/1c478ca9a0b9e0f...">
            <a:extLst>
              <a:ext uri="{FF2B5EF4-FFF2-40B4-BE49-F238E27FC236}">
                <a16:creationId xmlns:a16="http://schemas.microsoft.com/office/drawing/2014/main" id="{2D5DB0AC-C1B7-45F7-96B8-2FC772F4C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" r="11035" b="-1"/>
          <a:stretch/>
        </p:blipFill>
        <p:spPr bwMode="auto">
          <a:xfrm>
            <a:off x="1130270" y="1096070"/>
            <a:ext cx="4790481" cy="42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829732C-7FF1-4A67-BAE1-254F05938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1027" y="911748"/>
            <a:ext cx="4332299" cy="502276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l-PL" sz="1400" b="1" i="0" dirty="0">
              <a:effectLst/>
              <a:latin typeface="Lato" panose="020F0502020204030203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l-PL" sz="1400" b="1" dirty="0">
              <a:latin typeface="Lato" panose="020F0502020204030203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l-PL" sz="1400" b="1" i="0" dirty="0">
              <a:effectLst/>
              <a:latin typeface="Lato" panose="020F0502020204030203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l-PL" sz="1400" b="1" i="0" dirty="0">
              <a:effectLst/>
              <a:latin typeface="Lato" panose="020F0502020204030203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l-PL" sz="1400" b="1" i="0" dirty="0">
                <a:effectLst/>
                <a:latin typeface="Lato" panose="020F0502020204030203" pitchFamily="34" charset="0"/>
              </a:rPr>
              <a:t>Porównanie homeryckie</a:t>
            </a:r>
            <a:r>
              <a:rPr lang="pl-PL" sz="1400" b="0" i="0" dirty="0">
                <a:effectLst/>
                <a:latin typeface="Lato" panose="020F0502020204030203" pitchFamily="34" charset="0"/>
              </a:rPr>
              <a:t> – takie porównanie, w którym jeden z członów jest bardzo rozbudowany, stanowi wręcz samodzielną całość.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l-PL" sz="1400" b="0" i="0" dirty="0">
                <a:effectLst/>
                <a:latin typeface="Lato" panose="020F0502020204030203" pitchFamily="34" charset="0"/>
              </a:rPr>
              <a:t>Jako oliwka mała pod wysokim sadem</a:t>
            </a:r>
            <a:br>
              <a:rPr lang="pl-PL" sz="1400" b="0" i="0" dirty="0">
                <a:effectLst/>
                <a:latin typeface="Lato" panose="020F0502020204030203" pitchFamily="34" charset="0"/>
              </a:rPr>
            </a:br>
            <a:r>
              <a:rPr lang="pl-PL" sz="1400" b="0" i="0" dirty="0">
                <a:effectLst/>
                <a:latin typeface="Lato" panose="020F0502020204030203" pitchFamily="34" charset="0"/>
              </a:rPr>
              <a:t>Idzie z ziemie ku górze macierzyńskim śladem,</a:t>
            </a:r>
            <a:br>
              <a:rPr lang="pl-PL" sz="1400" b="0" i="0" dirty="0">
                <a:effectLst/>
                <a:latin typeface="Lato" panose="020F0502020204030203" pitchFamily="34" charset="0"/>
              </a:rPr>
            </a:br>
            <a:r>
              <a:rPr lang="pl-PL" sz="1400" b="0" i="0" dirty="0">
                <a:effectLst/>
                <a:latin typeface="Lato" panose="020F0502020204030203" pitchFamily="34" charset="0"/>
              </a:rPr>
              <a:t>Jeszcze ani gałązek, ani listków rodząc,</a:t>
            </a:r>
            <a:br>
              <a:rPr lang="pl-PL" sz="1400" b="0" i="0" dirty="0">
                <a:effectLst/>
                <a:latin typeface="Lato" panose="020F0502020204030203" pitchFamily="34" charset="0"/>
              </a:rPr>
            </a:br>
            <a:r>
              <a:rPr lang="pl-PL" sz="1400" b="0" i="0" dirty="0">
                <a:effectLst/>
                <a:latin typeface="Lato" panose="020F0502020204030203" pitchFamily="34" charset="0"/>
              </a:rPr>
              <a:t>Sama tylko </a:t>
            </a:r>
            <a:r>
              <a:rPr lang="pl-PL" sz="1400" b="0" i="0" dirty="0" err="1">
                <a:effectLst/>
                <a:latin typeface="Lato" panose="020F0502020204030203" pitchFamily="34" charset="0"/>
              </a:rPr>
              <a:t>dopiro</a:t>
            </a:r>
            <a:r>
              <a:rPr lang="pl-PL" sz="1400" b="0" i="0" dirty="0">
                <a:effectLst/>
                <a:latin typeface="Lato" panose="020F0502020204030203" pitchFamily="34" charset="0"/>
              </a:rPr>
              <a:t> szczupłym prątkiem wschodząc:</a:t>
            </a:r>
            <a:br>
              <a:rPr lang="pl-PL" sz="1400" b="0" i="0" dirty="0">
                <a:effectLst/>
                <a:latin typeface="Lato" panose="020F0502020204030203" pitchFamily="34" charset="0"/>
              </a:rPr>
            </a:br>
            <a:r>
              <a:rPr lang="pl-PL" sz="1400" b="0" i="0" dirty="0">
                <a:effectLst/>
                <a:latin typeface="Lato" panose="020F0502020204030203" pitchFamily="34" charset="0"/>
              </a:rPr>
              <a:t>Tę </a:t>
            </a:r>
            <a:r>
              <a:rPr lang="pl-PL" sz="1400" b="0" i="0" dirty="0" err="1">
                <a:effectLst/>
                <a:latin typeface="Lato" panose="020F0502020204030203" pitchFamily="34" charset="0"/>
              </a:rPr>
              <a:t>jesli</a:t>
            </a:r>
            <a:r>
              <a:rPr lang="pl-PL" sz="1400" b="0" i="0" dirty="0">
                <a:effectLst/>
                <a:latin typeface="Lato" panose="020F0502020204030203" pitchFamily="34" charset="0"/>
              </a:rPr>
              <a:t>, ostre ciernie lub rodne pokrzywy</a:t>
            </a:r>
            <a:br>
              <a:rPr lang="pl-PL" sz="1400" b="0" i="0" dirty="0">
                <a:effectLst/>
                <a:latin typeface="Lato" panose="020F0502020204030203" pitchFamily="34" charset="0"/>
              </a:rPr>
            </a:br>
            <a:r>
              <a:rPr lang="pl-PL" sz="1400" b="0" i="0" dirty="0">
                <a:effectLst/>
                <a:latin typeface="Lato" panose="020F0502020204030203" pitchFamily="34" charset="0"/>
              </a:rPr>
              <a:t>Uprzątając, sadownik podciął </a:t>
            </a:r>
            <a:r>
              <a:rPr lang="pl-PL" sz="1400" b="0" i="0" dirty="0" err="1">
                <a:effectLst/>
                <a:latin typeface="Lato" panose="020F0502020204030203" pitchFamily="34" charset="0"/>
              </a:rPr>
              <a:t>ukwapliwy</a:t>
            </a:r>
            <a:r>
              <a:rPr lang="pl-PL" sz="1400" b="0" i="0" dirty="0">
                <a:effectLst/>
                <a:latin typeface="Lato" panose="020F0502020204030203" pitchFamily="34" charset="0"/>
              </a:rPr>
              <a:t>,</a:t>
            </a:r>
            <a:br>
              <a:rPr lang="pl-PL" sz="1400" b="0" i="0" dirty="0">
                <a:effectLst/>
                <a:latin typeface="Lato" panose="020F0502020204030203" pitchFamily="34" charset="0"/>
              </a:rPr>
            </a:br>
            <a:r>
              <a:rPr lang="pl-PL" sz="1400" b="0" i="0" dirty="0">
                <a:effectLst/>
                <a:latin typeface="Lato" panose="020F0502020204030203" pitchFamily="34" charset="0"/>
              </a:rPr>
              <a:t>Mdleje zaraz, a zbywszy siły przyrodzonej,</a:t>
            </a:r>
            <a:br>
              <a:rPr lang="pl-PL" sz="1400" b="0" i="0" dirty="0">
                <a:effectLst/>
                <a:latin typeface="Lato" panose="020F0502020204030203" pitchFamily="34" charset="0"/>
              </a:rPr>
            </a:br>
            <a:r>
              <a:rPr lang="pl-PL" sz="1400" b="0" i="0" dirty="0">
                <a:effectLst/>
                <a:latin typeface="Lato" panose="020F0502020204030203" pitchFamily="34" charset="0"/>
              </a:rPr>
              <a:t>Upada przed nogami matki ulubionej –</a:t>
            </a:r>
            <a:br>
              <a:rPr lang="pl-PL" sz="1400" b="0" i="0" dirty="0">
                <a:effectLst/>
                <a:latin typeface="Lato" panose="020F0502020204030203" pitchFamily="34" charset="0"/>
              </a:rPr>
            </a:br>
            <a:r>
              <a:rPr lang="pl-PL" sz="1400" b="0" i="0" dirty="0" err="1">
                <a:effectLst/>
                <a:latin typeface="Lato" panose="020F0502020204030203" pitchFamily="34" charset="0"/>
              </a:rPr>
              <a:t>Takci</a:t>
            </a:r>
            <a:r>
              <a:rPr lang="pl-PL" sz="1400" b="0" i="0" dirty="0">
                <a:effectLst/>
                <a:latin typeface="Lato" panose="020F0502020204030203" pitchFamily="34" charset="0"/>
              </a:rPr>
              <a:t> się mej </a:t>
            </a:r>
            <a:r>
              <a:rPr lang="pl-PL" sz="1400" b="0" i="0" dirty="0" err="1">
                <a:effectLst/>
                <a:latin typeface="Lato" panose="020F0502020204030203" pitchFamily="34" charset="0"/>
              </a:rPr>
              <a:t>namilszej</a:t>
            </a:r>
            <a:r>
              <a:rPr lang="pl-PL" sz="1400" b="0" i="0" dirty="0">
                <a:effectLst/>
                <a:latin typeface="Lato" panose="020F0502020204030203" pitchFamily="34" charset="0"/>
              </a:rPr>
              <a:t> </a:t>
            </a:r>
            <a:r>
              <a:rPr lang="pl-PL" sz="1400" b="0" i="0" dirty="0" err="1">
                <a:effectLst/>
                <a:latin typeface="Lato" panose="020F0502020204030203" pitchFamily="34" charset="0"/>
              </a:rPr>
              <a:t>Orszuli</a:t>
            </a:r>
            <a:r>
              <a:rPr lang="pl-PL" sz="1400" b="0" i="0" dirty="0">
                <a:effectLst/>
                <a:latin typeface="Lato" panose="020F0502020204030203" pitchFamily="34" charset="0"/>
              </a:rPr>
              <a:t> dostało.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l-PL" sz="1400" b="0" i="0" dirty="0">
              <a:effectLst/>
              <a:latin typeface="Lato" panose="020F0502020204030203" pitchFamily="34" charset="0"/>
            </a:endParaRPr>
          </a:p>
          <a:p>
            <a:pPr>
              <a:lnSpc>
                <a:spcPct val="110000"/>
              </a:lnSpc>
            </a:pPr>
            <a:endParaRPr lang="pl-PL" sz="1300" dirty="0"/>
          </a:p>
        </p:txBody>
      </p:sp>
    </p:spTree>
    <p:extLst>
      <p:ext uri="{BB962C8B-B14F-4D97-AF65-F5344CB8AC3E}">
        <p14:creationId xmlns:p14="http://schemas.microsoft.com/office/powerpoint/2010/main" val="3625917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BA497D-869D-48EF-9D47-7BFBDC3A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Fonetyczne środki stylistyczne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B3A605-4757-4CFE-9E5B-F06F5584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Środki artystycznego wyrazu związane z brzmieniem mają na celu wywołanie w odbiorcy pewnych doznań słuchowych. Dzięki rytmizacji, rymom i odpowiedniemu doborowi wyrazów bądź zestawieniu ich ze sobą w szczególny sposób, artysta osiąga efekty dźwiękowe. Idealnym przykładem zastosowania fonetycznych środków stylistycznych jest wiersz Leopolda Staffa „Deszcz jesienny” – gdy go czytamy, brzmienie wyrazów kojarzy nam się z odgłosami słotnego dnia: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2944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467C26-698A-4067-8313-4597E66C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06F43F-BCE4-4E6E-85DE-718187985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F61F84-D7B6-4921-9E3D-BF339C538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957219"/>
            <a:ext cx="3848610" cy="1049235"/>
          </a:xfrm>
        </p:spPr>
        <p:txBody>
          <a:bodyPr>
            <a:normAutofit/>
          </a:bodyPr>
          <a:lstStyle/>
          <a:p>
            <a:r>
              <a:rPr lang="pl-PL" dirty="0"/>
              <a:t>Leopold Staff „Deszcz jesienny”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652603-FC5C-4812-B988-58EC0AB14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95C6B4-623A-45ED-B1BF-DEAE69061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42BEE4-6212-4A54-864D-76B864C2A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D950783-0DF3-4005-A16A-CFB7D65A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6353" b="36564"/>
          <a:stretch/>
        </p:blipFill>
        <p:spPr>
          <a:xfrm>
            <a:off x="7213999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 descr="Rozogniskowane niebieskie migoczące tło">
            <a:extLst>
              <a:ext uri="{FF2B5EF4-FFF2-40B4-BE49-F238E27FC236}">
                <a16:creationId xmlns:a16="http://schemas.microsoft.com/office/drawing/2014/main" id="{640E7577-3B51-46ED-B432-24118C78A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r="7255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2F51B1-76A7-4EDA-9CB6-04933456D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8" y="2164761"/>
            <a:ext cx="3848611" cy="33015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400" b="0" i="0">
                <a:effectLst/>
                <a:latin typeface="Lora" pitchFamily="2" charset="-18"/>
              </a:rPr>
              <a:t>To w szyby deszcz dzwoni, deszcz dzwoni jesienny</a:t>
            </a:r>
            <a:br>
              <a:rPr lang="pl-PL" sz="1400" b="0" i="0">
                <a:effectLst/>
                <a:latin typeface="Lora" pitchFamily="2" charset="-18"/>
              </a:rPr>
            </a:br>
            <a:r>
              <a:rPr lang="pl-PL" sz="1400" b="0" i="0">
                <a:effectLst/>
                <a:latin typeface="Lora" pitchFamily="2" charset="-18"/>
              </a:rPr>
              <a:t>I pluszcze jednaki, miarowy, niezmienny</a:t>
            </a:r>
            <a:br>
              <a:rPr lang="pl-PL" sz="1400" b="0" i="0">
                <a:effectLst/>
                <a:latin typeface="Lora" pitchFamily="2" charset="-18"/>
              </a:rPr>
            </a:br>
            <a:r>
              <a:rPr lang="pl-PL" sz="1400" b="0" i="0">
                <a:effectLst/>
                <a:latin typeface="Lora" pitchFamily="2" charset="-18"/>
              </a:rPr>
              <a:t>Dżdżu krople padają i tłuką w me okno.</a:t>
            </a:r>
            <a:br>
              <a:rPr lang="pl-PL" sz="1400" b="0" i="0">
                <a:effectLst/>
                <a:latin typeface="Lora" pitchFamily="2" charset="-18"/>
              </a:rPr>
            </a:br>
            <a:r>
              <a:rPr lang="pl-PL" sz="1400" b="0" i="0">
                <a:effectLst/>
                <a:latin typeface="Lora" pitchFamily="2" charset="-18"/>
              </a:rPr>
              <a:t>Jęk szklany… płacz szklany… a szyby w mgle mokną</a:t>
            </a:r>
            <a:br>
              <a:rPr lang="pl-PL" sz="1400" b="0" i="0">
                <a:effectLst/>
                <a:latin typeface="Lora" pitchFamily="2" charset="-18"/>
              </a:rPr>
            </a:br>
            <a:r>
              <a:rPr lang="pl-PL" sz="1400" b="0" i="0">
                <a:effectLst/>
                <a:latin typeface="Lora" pitchFamily="2" charset="-18"/>
              </a:rPr>
              <a:t>I światła szarego blask sączy się senny.</a:t>
            </a:r>
            <a:br>
              <a:rPr lang="pl-PL" sz="1400" b="0" i="0">
                <a:effectLst/>
                <a:latin typeface="Lora" pitchFamily="2" charset="-18"/>
              </a:rPr>
            </a:br>
            <a:r>
              <a:rPr lang="pl-PL" sz="1400" b="0" i="0">
                <a:effectLst/>
                <a:latin typeface="Lora" pitchFamily="2" charset="-18"/>
              </a:rPr>
              <a:t>O szyby deszcz dzwoni, deszcz dzwoni jesienny.(…)</a:t>
            </a:r>
          </a:p>
          <a:p>
            <a:pPr>
              <a:lnSpc>
                <a:spcPct val="110000"/>
              </a:lnSpc>
            </a:pPr>
            <a:endParaRPr lang="pl-PL" sz="1400" b="0" i="0">
              <a:effectLst/>
              <a:latin typeface="Lora" pitchFamily="2" charset="-18"/>
            </a:endParaRPr>
          </a:p>
          <a:p>
            <a:pPr>
              <a:lnSpc>
                <a:spcPct val="110000"/>
              </a:lnSpc>
            </a:pPr>
            <a:endParaRPr lang="pl-PL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8F487-003F-4C12-8160-48D3B5BB6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9FD65-763E-4C9E-8A04-CB69C35C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803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B9834A-5436-40DD-AA09-7CB86ACA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Rytm i rymy w wierszach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8954CD0-165A-49EC-B544-B2BF3723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pl-PL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Jedną z najważniejszych cech wierszy jest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rytm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 Pisarze tworzą go poprzez stosowanie odpowiedniej długości wersów, używanie określonej liczby sylab w każdym wersie bądź odpowiedniej liczby wersów w strofach. Na rytm wpływa także obecność refrenu i rymy, a także powtarzające się w tekście wyrazy. 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93010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C6F78D-2E11-4575-886A-C42EA2A0C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b="1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Rymy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polegają na dobraniu ze sobą wyrazów o zbliżonym brzmieniu i umieszczeniu ich w odpowiednich miejscach. W poezji rymy stosuje się prawie zawsze na końcu wersów. Rymy dzielimy ze względu na to, jak są ułożone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(parzyste, krzyżowe i okalające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), jaką długość ma słowo (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rymy męskie i żeńskie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 oraz ze względu na dokładność (rymy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dokładne i niedokładne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). W liryce współczesnej często występują rymy bez wyraźnego uporządkowania – nazywamy je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nieregularnymi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 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06999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351F29-AF8D-427D-8F5B-581CBB8A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Leopold Staff-” Wysokie drzewa”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D386C8-D090-4044-BB9F-646AE56D5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O ,cóż jest piękniejszego niż wysokie </a:t>
            </a:r>
            <a:r>
              <a:rPr lang="pl-PL" dirty="0">
                <a:solidFill>
                  <a:srgbClr val="00B050"/>
                </a:solidFill>
              </a:rPr>
              <a:t>drzewa </a:t>
            </a:r>
            <a:r>
              <a:rPr lang="pl-PL" dirty="0"/>
              <a:t>,( a)</a:t>
            </a:r>
          </a:p>
          <a:p>
            <a:r>
              <a:rPr lang="pl-PL" dirty="0"/>
              <a:t>W brązie zachodu kute wieczornym </a:t>
            </a:r>
            <a:r>
              <a:rPr lang="pl-PL" dirty="0">
                <a:solidFill>
                  <a:srgbClr val="FF0000"/>
                </a:solidFill>
              </a:rPr>
              <a:t>promieniem, </a:t>
            </a:r>
            <a:r>
              <a:rPr lang="pl-PL" dirty="0"/>
              <a:t>(b)</a:t>
            </a:r>
          </a:p>
          <a:p>
            <a:r>
              <a:rPr lang="pl-PL" dirty="0"/>
              <a:t>Nad wodą , co się pawich barw </a:t>
            </a:r>
            <a:r>
              <a:rPr lang="pl-PL" dirty="0">
                <a:solidFill>
                  <a:srgbClr val="00B050"/>
                </a:solidFill>
              </a:rPr>
              <a:t>blaskiem rozlewa </a:t>
            </a:r>
            <a:r>
              <a:rPr lang="pl-PL" dirty="0"/>
              <a:t>,(a )</a:t>
            </a:r>
          </a:p>
          <a:p>
            <a:r>
              <a:rPr lang="pl-PL" dirty="0"/>
              <a:t>Pogłębiona odbitych konarów </a:t>
            </a:r>
            <a:r>
              <a:rPr lang="pl-PL" dirty="0">
                <a:solidFill>
                  <a:srgbClr val="FF0000"/>
                </a:solidFill>
              </a:rPr>
              <a:t>sklepieniem</a:t>
            </a:r>
            <a:r>
              <a:rPr lang="pl-PL" dirty="0"/>
              <a:t>.(b)</a:t>
            </a:r>
          </a:p>
        </p:txBody>
      </p:sp>
    </p:spTree>
    <p:extLst>
      <p:ext uri="{BB962C8B-B14F-4D97-AF65-F5344CB8AC3E}">
        <p14:creationId xmlns:p14="http://schemas.microsoft.com/office/powerpoint/2010/main" val="485235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C28ECE-1382-4EE2-94B3-179E56B4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404040"/>
                </a:solidFill>
                <a:effectLst/>
                <a:latin typeface="Lora" pitchFamily="2" charset="-18"/>
              </a:rPr>
              <a:t>Wyrazy dźwiękonaśladowcze (onomatopeje)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DC1CFD-AE51-4EBA-992D-1F3C97130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pl-PL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pl-PL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/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Onomatopeje są wyrazami, które naśladują dźwięki. Mogą być zapisem dźwięku bądź nazwą przedmiotu, odgłosu czy zwierzęcia, która zawiera w sobie dźwięk.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puk, stuk, ćwir, szast, trach, hau-hau,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kukułka, szuranie, gwizd, świst, turkot, trzask, szelest, dzwon, buczenie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2263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C84768-1EFA-4C09-BA78-5FAE9B39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Inne fonetyczne środki artystyczne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DFB9305-CFB7-4400-9CC3-AC710D59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Eufonia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inaczej nazywana jest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instrumentacją głoskową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 Jest to dobór takich wyrazów, by ich brzmienie było dla czytelnika przyjemne i harmonijne. Jej przeciwieństwem jest kakofonia. 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</a:t>
            </a:r>
            <a:r>
              <a:rPr lang="pl-PL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O szyby deszcz dzwoni, deszcz dzwoni jesienny”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Kakofonia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zastosowanie wyrazów w taki sposób, by osiągnąć efekt nieprzyjemny i niepokojący dla czytelnika. Jest przeciwieństwem eufonii.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„Chrzęst szczęk pstrych krów </a:t>
            </a:r>
            <a:r>
              <a:rPr lang="pl-PL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wprządł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w słuch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Szept: „Trwasz wśród warstw łgarstw? Tchórz!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Stwórz wpierw z przerw werw, w chwil skruch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Strzęp chwalb – nerw ścierw czymś strwóż!”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4685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A3F56F-8DF0-4ECF-87C8-45621D4BC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Aliteracja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– kilkukrotne powtarzanie głoski lub kilku głosek w określonych miejscach (np. na początku kolejnych wyrazów albo w akcentowanych miejscach).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„zwija się zaułek zawiły</a:t>
            </a:r>
            <a:b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</a:b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zagubiony we własnych załomach”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„Zwierzęca zajadłość – z zapisków zniechęconego zoologa”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1020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38">
            <a:extLst>
              <a:ext uri="{FF2B5EF4-FFF2-40B4-BE49-F238E27FC236}">
                <a16:creationId xmlns:a16="http://schemas.microsoft.com/office/drawing/2014/main" id="{E8690AC4-C9C4-4944-A98C-B1D32992D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2059" name="Rectangle 140">
            <a:extLst>
              <a:ext uri="{FF2B5EF4-FFF2-40B4-BE49-F238E27FC236}">
                <a16:creationId xmlns:a16="http://schemas.microsoft.com/office/drawing/2014/main" id="{86F828BE-4D4E-43F9-AC35-0209B5190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60" name="Straight Connector 142">
            <a:extLst>
              <a:ext uri="{FF2B5EF4-FFF2-40B4-BE49-F238E27FC236}">
                <a16:creationId xmlns:a16="http://schemas.microsoft.com/office/drawing/2014/main" id="{10BAB604-20D4-431F-ADD8-754BB7992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Picture 144">
            <a:extLst>
              <a:ext uri="{FF2B5EF4-FFF2-40B4-BE49-F238E27FC236}">
                <a16:creationId xmlns:a16="http://schemas.microsoft.com/office/drawing/2014/main" id="{B049F9C0-FA09-470E-83AC-F293C347E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062" name="Rectangle 146">
            <a:extLst>
              <a:ext uri="{FF2B5EF4-FFF2-40B4-BE49-F238E27FC236}">
                <a16:creationId xmlns:a16="http://schemas.microsoft.com/office/drawing/2014/main" id="{A37BC7F9-6BF5-4DDE-9519-E100071C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148">
            <a:extLst>
              <a:ext uri="{FF2B5EF4-FFF2-40B4-BE49-F238E27FC236}">
                <a16:creationId xmlns:a16="http://schemas.microsoft.com/office/drawing/2014/main" id="{3C561125-DBC6-4C8C-832F-F1233183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7FE6879-5897-4CB9-9554-00091C02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957219"/>
            <a:ext cx="3848610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Metafora</a:t>
            </a:r>
            <a:endParaRPr lang="en-US" dirty="0"/>
          </a:p>
        </p:txBody>
      </p:sp>
      <p:grpSp>
        <p:nvGrpSpPr>
          <p:cNvPr id="2064" name="Group 150">
            <a:extLst>
              <a:ext uri="{FF2B5EF4-FFF2-40B4-BE49-F238E27FC236}">
                <a16:creationId xmlns:a16="http://schemas.microsoft.com/office/drawing/2014/main" id="{ED5C478B-51CC-4A56-9395-0B2D95F15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78628"/>
            <a:ext cx="6104331" cy="5149101"/>
            <a:chOff x="632237" y="482171"/>
            <a:chExt cx="6104331" cy="5149101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F2FCC84-5D44-4DAE-A1C4-0A3D0723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Rectangle 152">
              <a:extLst>
                <a:ext uri="{FF2B5EF4-FFF2-40B4-BE49-F238E27FC236}">
                  <a16:creationId xmlns:a16="http://schemas.microsoft.com/office/drawing/2014/main" id="{0E5E7C4E-43FD-4109-8C11-0B2853222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66" name="Picture 154">
            <a:extLst>
              <a:ext uri="{FF2B5EF4-FFF2-40B4-BE49-F238E27FC236}">
                <a16:creationId xmlns:a16="http://schemas.microsoft.com/office/drawing/2014/main" id="{CD9E53C3-DF23-4A42-9A87-3F5CB36B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6353" b="36564"/>
          <a:stretch/>
        </p:blipFill>
        <p:spPr>
          <a:xfrm>
            <a:off x="7213999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BC5092F3-EE51-4393-A4F8-DBF0619F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157" y="973556"/>
            <a:ext cx="5123274" cy="4138331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Znalezione obrazy dla zapytania parasol ilustracja">
            <a:extLst>
              <a:ext uri="{FF2B5EF4-FFF2-40B4-BE49-F238E27FC236}">
                <a16:creationId xmlns:a16="http://schemas.microsoft.com/office/drawing/2014/main" id="{F27BE79B-2CE4-4AC8-927E-21E27527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6519" y="1884565"/>
            <a:ext cx="2328669" cy="232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uksusowy witraż szklany kwiat ważka sypialnia Salon Salon rysunek jadalnia  wisząca lampa wisząca oświetlenie dekoracyjne|Wiszące lampki| - AliExpress">
            <a:extLst>
              <a:ext uri="{FF2B5EF4-FFF2-40B4-BE49-F238E27FC236}">
                <a16:creationId xmlns:a16="http://schemas.microsoft.com/office/drawing/2014/main" id="{0AC3E358-4B35-4D6F-8476-A4558605F38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9256" y="1884564"/>
            <a:ext cx="2778327" cy="232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Content Placeholder 2055">
            <a:extLst>
              <a:ext uri="{FF2B5EF4-FFF2-40B4-BE49-F238E27FC236}">
                <a16:creationId xmlns:a16="http://schemas.microsoft.com/office/drawing/2014/main" id="{AC3E68C1-9922-8EA6-8E97-104F0AA35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8028" y="2164761"/>
            <a:ext cx="3848611" cy="33015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Parasol + lampa = </a:t>
            </a:r>
            <a:r>
              <a:rPr lang="pl-PL" dirty="0">
                <a:solidFill>
                  <a:srgbClr val="FF0000"/>
                </a:solidFill>
              </a:rPr>
              <a:t>parasol lampy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6C029E88-C6DE-451C-BDC4-3F545DE95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5793"/>
            <a:ext cx="12192000" cy="742950"/>
          </a:xfrm>
          <a:prstGeom prst="rect">
            <a:avLst/>
          </a:prstGeom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721083C-8FE6-49FE-8BE1-06E94721C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7726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81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2282E4-7210-4C85-9662-82837451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6600" dirty="0"/>
              <a:t>Rok 2022 </a:t>
            </a:r>
            <a:br>
              <a:rPr lang="pl-PL" sz="6600" dirty="0"/>
            </a:br>
            <a:br>
              <a:rPr lang="pl-PL" sz="3600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32D746-E341-4046-90C6-124E4630F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sz="2000" b="1" dirty="0"/>
              <a:t>W  celu uhonorowania wybitnych postaci, Sejm określa , kto w danym roku obchodzić będzie swój jubileusz , w roku 2022 są to :</a:t>
            </a:r>
          </a:p>
          <a:p>
            <a:r>
              <a:rPr lang="pl-PL" sz="2000" dirty="0"/>
              <a:t> </a:t>
            </a:r>
            <a:r>
              <a:rPr lang="pl-PL" sz="2000" b="1" dirty="0"/>
              <a:t>Maria Grzegorzewska, Maria Konopnicka, Ignacy Łukasiewicz, Józef Mackiewicz , Wanda Rutkiewicz ,Józef Wybicki </a:t>
            </a:r>
            <a:r>
              <a:rPr lang="pl-PL" sz="2000" dirty="0"/>
              <a:t>oraz </a:t>
            </a:r>
            <a:r>
              <a:rPr lang="pl-PL" sz="2000" b="1" dirty="0"/>
              <a:t>Romantyzm Polski .</a:t>
            </a:r>
          </a:p>
          <a:p>
            <a:r>
              <a:rPr lang="pl-PL" sz="2000" dirty="0"/>
              <a:t>200 lat temu , w marcu 1822r.urodził się </a:t>
            </a:r>
            <a:r>
              <a:rPr lang="pl-PL" sz="2000" b="1" dirty="0"/>
              <a:t>Ignacy Łukasiewicz </a:t>
            </a:r>
            <a:r>
              <a:rPr lang="pl-PL" sz="2000" dirty="0"/>
              <a:t>, twórca światowego przemysłu naftowego.</a:t>
            </a:r>
          </a:p>
          <a:p>
            <a:r>
              <a:rPr lang="pl-PL" sz="2000" b="1" dirty="0"/>
              <a:t>Józef Mackiewicz </a:t>
            </a:r>
            <a:r>
              <a:rPr lang="pl-PL" sz="2000" dirty="0"/>
              <a:t>urodził się 120 lat temu, w kwietniu 1902 r. To jeden z największych pisarzy polskich ,w swej twórczości „przedstawił życie mieszkańców pogranicza polsko-litewsko-białoruskiego na tle przełomowych wydarzeń historycznych i odwoływał się do tradycji wielonarodowej I Rzeczypospolitej”.</a:t>
            </a:r>
          </a:p>
          <a:p>
            <a:r>
              <a:rPr lang="pl-PL" sz="20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Józef Wybicki</a:t>
            </a:r>
            <a:r>
              <a:rPr lang="pl-PL" sz="20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, autor polskiego hymnu narodowego, wielokrotny poseł na Sejm, jeden z inicjatorów Konfederacji Barskiej, uczestnik prac wdrażających Konstytucję 3 Maja ,współorganizator Insurekcji Kościuszkowskiej, zmarł 200 lat temu, w marcu 1822 r.</a:t>
            </a:r>
            <a:endParaRPr lang="pl-PL" sz="20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0638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847B7D-9F53-44B6-88E5-2464BC0A7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b="1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W 1822 r. w Wilnie ukazały się „Ballady i romanse” Adama </a:t>
            </a:r>
            <a:r>
              <a:rPr lang="pl-PL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Mickiewicza, zawarte w tomiku poetyckim, który wyznaczył początek polskiego romantyzmu. Wtedy po raz pierwszy ujrzały światło dzienne „Romantyczność”, „Powrót </a:t>
            </a:r>
            <a:r>
              <a:rPr lang="pl-PL" b="0" i="0" dirty="0" err="1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taty”,”Świtezianka</a:t>
            </a:r>
            <a:r>
              <a:rPr lang="pl-PL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”, „Pani Twardowska”. Dla uczczenia tych zdarzeń rok 2022 nazwany został Rokiem </a:t>
            </a:r>
            <a:r>
              <a:rPr lang="pl-PL" b="1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Romantyzmu Polskiego</a:t>
            </a:r>
            <a:r>
              <a:rPr lang="pl-PL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. „Zrodziła się epoka, w której tworzyli genialni artyści, myśliciele i działacze polityczni, którzy w sytuacji narodowej niewoli stworzyli kraj duchowej wolności, rozwinęli programy niepodległościowe, a zarazem wynieśli polską muzykę, literaturę i malarstwo do rangi czołowych osiągnięć kultury europejskiej” 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3252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F30013-3E6F-4D48-A0B5-FF840C97C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9" b="19162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2C2EEA0-4682-4732-B208-51AE992B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l-PL" dirty="0"/>
              <a:t>Maria Konopnicka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B4A4D2-07E9-4834-9637-45424164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pl-PL"/>
              <a:t>180 lat temu urodziła się ta poetka.</a:t>
            </a:r>
          </a:p>
        </p:txBody>
      </p:sp>
    </p:spTree>
    <p:extLst>
      <p:ext uri="{BB962C8B-B14F-4D97-AF65-F5344CB8AC3E}">
        <p14:creationId xmlns:p14="http://schemas.microsoft.com/office/powerpoint/2010/main" val="30052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DE0938-3F1F-4383-9179-9258C6CE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82" y="1045028"/>
            <a:ext cx="8596668" cy="5484981"/>
          </a:xfrm>
        </p:spPr>
        <p:txBody>
          <a:bodyPr/>
          <a:lstStyle/>
          <a:p>
            <a:r>
              <a:rPr lang="pl-PL" b="0" i="0" dirty="0">
                <a:solidFill>
                  <a:srgbClr val="3A3A3A"/>
                </a:solidFill>
                <a:effectLst/>
                <a:latin typeface="K2D"/>
              </a:rPr>
              <a:t>Maria Stanisława Konopnicka z </a:t>
            </a:r>
            <a:r>
              <a:rPr lang="pl-PL" b="0" i="0" dirty="0" err="1">
                <a:solidFill>
                  <a:srgbClr val="3A3A3A"/>
                </a:solidFill>
                <a:effectLst/>
                <a:latin typeface="K2D"/>
              </a:rPr>
              <a:t>Wasiłowskich</a:t>
            </a:r>
            <a:r>
              <a:rPr lang="pl-PL" b="0" i="0" dirty="0">
                <a:solidFill>
                  <a:srgbClr val="3A3A3A"/>
                </a:solidFill>
                <a:effectLst/>
                <a:latin typeface="K2D"/>
              </a:rPr>
              <a:t> urodziła się 23 maja 1842 roku w Suwałkach, w rodzinie Józefa i Scholastyki z Turskich. Wraz z pięciorgiem rodzeństwa: Wandą Zenobią, Janem, Laurą Celiną, Zofią i Jadwigą Julią spędziła w mieście nad Czarną Hańczą pierwsze siedem lat życia. Rodzina </a:t>
            </a:r>
            <a:r>
              <a:rPr lang="pl-PL" b="0" i="0" dirty="0" err="1">
                <a:solidFill>
                  <a:srgbClr val="3A3A3A"/>
                </a:solidFill>
                <a:effectLst/>
                <a:latin typeface="K2D"/>
              </a:rPr>
              <a:t>Wasiłowskich</a:t>
            </a:r>
            <a:r>
              <a:rPr lang="pl-PL" b="0" i="0" dirty="0">
                <a:solidFill>
                  <a:srgbClr val="3A3A3A"/>
                </a:solidFill>
                <a:effectLst/>
                <a:latin typeface="K2D"/>
              </a:rPr>
              <a:t> dzierżawiła mieszkanie w kamienicy </a:t>
            </a:r>
            <a:r>
              <a:rPr lang="pl-PL" b="0" i="0" dirty="0" err="1">
                <a:solidFill>
                  <a:srgbClr val="3A3A3A"/>
                </a:solidFill>
                <a:effectLst/>
                <a:latin typeface="K2D"/>
              </a:rPr>
              <a:t>Zapiórkiewiczów</a:t>
            </a:r>
            <a:r>
              <a:rPr lang="pl-PL" b="0" i="0" dirty="0">
                <a:solidFill>
                  <a:srgbClr val="3A3A3A"/>
                </a:solidFill>
                <a:effectLst/>
                <a:latin typeface="K2D"/>
              </a:rPr>
              <a:t> przy ówczesnej ulicy Petersburskiej 200 (obecnie ul. T. Kościuszki 31 – Muzeum im. Marii Konopnickiej). We wrześniu 1849 roku </a:t>
            </a:r>
            <a:r>
              <a:rPr lang="pl-PL" b="0" i="0" dirty="0" err="1">
                <a:solidFill>
                  <a:srgbClr val="3A3A3A"/>
                </a:solidFill>
                <a:effectLst/>
                <a:latin typeface="K2D"/>
              </a:rPr>
              <a:t>Wasiłowscy</a:t>
            </a:r>
            <a:r>
              <a:rPr lang="pl-PL" b="0" i="0" dirty="0">
                <a:solidFill>
                  <a:srgbClr val="3A3A3A"/>
                </a:solidFill>
                <a:effectLst/>
                <a:latin typeface="K2D"/>
              </a:rPr>
              <a:t> opuścili Suwałki i wyjechali do Kalisza, gdzie urodziła się ich najmłodsza córka Celina.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4" name="Picture 2" descr="Historia budynku – MUZEUM IM. MARII KONOPNICKIEJ">
            <a:extLst>
              <a:ext uri="{FF2B5EF4-FFF2-40B4-BE49-F238E27FC236}">
                <a16:creationId xmlns:a16="http://schemas.microsoft.com/office/drawing/2014/main" id="{A0E0BF7F-66F3-449D-BA44-15102744F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67" y="2791645"/>
            <a:ext cx="9119584" cy="35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686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B228A8-B79F-424E-AF3E-F671C582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pl-PL" b="0" i="0">
                <a:effectLst/>
                <a:latin typeface="Poppins" panose="00000500000000000000" pitchFamily="2" charset="-18"/>
              </a:rPr>
              <a:t>W Kaliszu spędziła okres 13 lat swojego dzieciństwa i wczesnej młodości. Pobyt w tym mieście miał bardzo duży wpływ na jej późniejszą twórczość i pracę. Konopnicka została osierocona przez matkę w wieku około 12 lat. .</a:t>
            </a:r>
          </a:p>
          <a:p>
            <a:endParaRPr lang="pl-PL" dirty="0"/>
          </a:p>
        </p:txBody>
      </p:sp>
      <p:pic>
        <p:nvPicPr>
          <p:cNvPr id="4" name="Picture 2" descr="Panorama Kalisza, autor nieznany">
            <a:extLst>
              <a:ext uri="{FF2B5EF4-FFF2-40B4-BE49-F238E27FC236}">
                <a16:creationId xmlns:a16="http://schemas.microsoft.com/office/drawing/2014/main" id="{669F4CB4-3EA9-484E-A9CF-10BF91AFC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8" r="23131" b="-2"/>
          <a:stretch/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80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8934478-495A-45D6-807D-ABEA6C1D2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7915"/>
            <a:ext cx="4352275" cy="387344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l-PL" b="0" i="0">
                <a:effectLst/>
                <a:latin typeface="Open Sans" panose="020B0604020202020204" pitchFamily="34" charset="0"/>
              </a:rPr>
              <a:t>Gdy Maria kończy 20 lat ojciec wydaje ją za mąż, za dwanaście lat starszego od niej Jarosława Konopnickiego, który był częstym klientem w kancelarii Józefa </a:t>
            </a:r>
            <a:r>
              <a:rPr lang="pl-PL" b="0" i="0" err="1">
                <a:effectLst/>
                <a:latin typeface="Open Sans" panose="020B0604020202020204" pitchFamily="34" charset="0"/>
              </a:rPr>
              <a:t>Wasiłowskiego</a:t>
            </a:r>
            <a:r>
              <a:rPr lang="pl-PL" b="0" i="0">
                <a:effectLst/>
                <a:latin typeface="Open Sans" panose="020B0604020202020204" pitchFamily="34" charset="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pl-PL" b="0" i="0">
                <a:effectLst/>
                <a:latin typeface="Open Sans" panose="020B0604020202020204" pitchFamily="34" charset="0"/>
              </a:rPr>
              <a:t>Konopniccy zamieszkiwali licznie w sporym majątku złożonym z Bronowa i kilku wsi w powiecie tureckim. Obecnie  we dworze w Bronowie mieści się  muzeum Marii Konopnickiej.</a:t>
            </a:r>
            <a:br>
              <a:rPr lang="pl-PL" dirty="0"/>
            </a:br>
            <a:br>
              <a:rPr lang="pl-PL" dirty="0"/>
            </a:br>
            <a:endParaRPr lang="pl-PL" b="0" i="0">
              <a:effectLst/>
              <a:latin typeface="Open Sans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pl-PL"/>
          </a:p>
        </p:txBody>
      </p:sp>
      <p:pic>
        <p:nvPicPr>
          <p:cNvPr id="1026" name="Picture 2" descr="Dworek Marii Konopnickiej w Bronowie">
            <a:extLst>
              <a:ext uri="{FF2B5EF4-FFF2-40B4-BE49-F238E27FC236}">
                <a16:creationId xmlns:a16="http://schemas.microsoft.com/office/drawing/2014/main" id="{166C0CC1-7F57-4293-BBB6-00D06199F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467"/>
          <a:stretch/>
        </p:blipFill>
        <p:spPr bwMode="auto">
          <a:xfrm>
            <a:off x="20" y="12945"/>
            <a:ext cx="5777000" cy="6845055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67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1BA82A-3015-4091-B1B6-15729A2E6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pl-PL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Maria Konopnicka otrzymuje od społeczeństwa dworek w Żarnowcu ,obecnie muzeum poetki.</a:t>
            </a:r>
            <a:endParaRPr lang="pl-PL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 muzeum składają się: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Zabytek"/>
              </a:rPr>
              <a:t>zabytkowy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olski dwór szlachecki"/>
              </a:rPr>
              <a:t>dworek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z XVIII wieku, przebudowany z końcem XIX wieku, park o powierzchni ponad 3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Hektar"/>
              </a:rPr>
              <a:t>hektarów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 lamus. Stanowią one dar narodowy, przekazany pisarce Marii Konopnickiej w 1903 z okazji jubileuszu 25-lecia pracy pisarskiej</a:t>
            </a:r>
            <a:endParaRPr lang="en-US" dirty="0"/>
          </a:p>
        </p:txBody>
      </p:sp>
      <p:pic>
        <p:nvPicPr>
          <p:cNvPr id="4" name="Picture 2" descr="Muzeum Marii Konopnickiej w Żarnowcu – Wikipedia, wolna encyklopedia">
            <a:extLst>
              <a:ext uri="{FF2B5EF4-FFF2-40B4-BE49-F238E27FC236}">
                <a16:creationId xmlns:a16="http://schemas.microsoft.com/office/drawing/2014/main" id="{E913F800-3C05-4A48-ACE6-F309B7DFC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3" r="24238"/>
          <a:stretch/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384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4AC067-D504-471C-8EA7-D3CB990B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725D68-8A0E-415C-AF7F-3771B66B9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E714B4-F36E-4926-93B3-190E5EC13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C6CF9F7-5642-4F7B-8A15-C78EA0AB9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ymbol zastępczy zawartości 4" descr="Kobieta w strój biznesowy">
            <a:extLst>
              <a:ext uri="{FF2B5EF4-FFF2-40B4-BE49-F238E27FC236}">
                <a16:creationId xmlns:a16="http://schemas.microsoft.com/office/drawing/2014/main" id="{BDBFDB42-1292-4DAC-8E2A-8A8C8766C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2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FEFEEFD-A6F2-4870-A73A-0C4E6AFD4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755339"/>
            <a:ext cx="8295215" cy="1605180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EC3E24C-A3B8-4966-BB38-7184D2E2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0297"/>
            <a:ext cx="6795015" cy="955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Dziękuję za uwagę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C24B90-925B-42BC-8BC1-DC208D498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0448" b="36564"/>
          <a:stretch/>
        </p:blipFill>
        <p:spPr>
          <a:xfrm>
            <a:off x="4052391" y="4920257"/>
            <a:ext cx="68031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2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B0C063-2FF2-4361-82CF-32014244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030" y="2167151"/>
            <a:ext cx="4503066" cy="32991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l-PL" sz="1800" b="1" i="0" dirty="0">
                <a:effectLst/>
                <a:latin typeface="Lato" panose="020F0502020204030203" pitchFamily="34" charset="0"/>
              </a:rPr>
              <a:t>Onomatopeja</a:t>
            </a:r>
            <a:r>
              <a:rPr lang="pl-PL" sz="1800" b="0" i="0" dirty="0">
                <a:effectLst/>
                <a:latin typeface="Lato" panose="020F0502020204030203" pitchFamily="34" charset="0"/>
              </a:rPr>
              <a:t> „kukułka” użyta w utworze sprawia, że odbiorca zdaje się słyszeć charakterystyczne dźwięki wydawane przez tego ptaka.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l-PL" sz="1800" b="1" i="0" dirty="0">
                <a:effectLst/>
                <a:latin typeface="Lato" panose="020F0502020204030203" pitchFamily="34" charset="0"/>
              </a:rPr>
              <a:t>Instrumentacja głoskowa</a:t>
            </a:r>
            <a:r>
              <a:rPr lang="pl-PL" sz="1800" b="0" i="0" dirty="0">
                <a:effectLst/>
                <a:latin typeface="Lato" panose="020F0502020204030203" pitchFamily="34" charset="0"/>
              </a:rPr>
              <a:t> „szelest liści na wietrze” oddaje wrażenia słuchowe towarzyszące liściom drzew wystawionym na podmuchy wiatru.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l-PL" sz="1400" b="1" i="0" dirty="0">
              <a:effectLst/>
              <a:latin typeface="Lato" panose="020F0502020204030203" pitchFamily="34" charset="0"/>
            </a:endParaRPr>
          </a:p>
          <a:p>
            <a:pPr>
              <a:lnSpc>
                <a:spcPct val="110000"/>
              </a:lnSpc>
            </a:pPr>
            <a:endParaRPr lang="pl-PL" sz="1400" dirty="0"/>
          </a:p>
        </p:txBody>
      </p:sp>
      <p:pic>
        <p:nvPicPr>
          <p:cNvPr id="5" name="Obraz 4" descr="Ptak na kwitnącym krzewie na zielonym tle">
            <a:extLst>
              <a:ext uri="{FF2B5EF4-FFF2-40B4-BE49-F238E27FC236}">
                <a16:creationId xmlns:a16="http://schemas.microsoft.com/office/drawing/2014/main" id="{935A0370-58DB-44A4-B5AD-BF4F1A79E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399809"/>
            <a:ext cx="4960442" cy="34723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8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7A54A9-B429-4CF6-918A-E90532D0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2000" b="1" i="0" dirty="0">
                <a:effectLst/>
                <a:latin typeface="Lato" panose="020F0502020204030203" pitchFamily="34" charset="0"/>
              </a:rPr>
              <a:t>Epitety</a:t>
            </a:r>
            <a:r>
              <a:rPr lang="pl-PL" sz="2000" b="0" i="0" dirty="0">
                <a:effectLst/>
                <a:latin typeface="Lato" panose="020F0502020204030203" pitchFamily="34" charset="0"/>
              </a:rPr>
              <a:t> opisujące lokomotywę w wierszu Juliana Tuwima „ciężka, ogromna, tłusta, rozgrzany” oddziałują na wyobraźnię i sprawiają, że odbiorca widzi lokomotywę tak, jak chciał poeta.</a:t>
            </a:r>
            <a:br>
              <a:rPr lang="pl-PL" sz="2000" b="0" i="0" dirty="0">
                <a:effectLst/>
                <a:latin typeface="Lato" panose="020F0502020204030203" pitchFamily="34" charset="0"/>
              </a:rPr>
            </a:br>
            <a:endParaRPr lang="pl-PL" sz="2000" dirty="0"/>
          </a:p>
        </p:txBody>
      </p:sp>
      <p:pic>
        <p:nvPicPr>
          <p:cNvPr id="1026" name="Picture 2" descr="Lokomotywa Julian Tuwim i inne animowane wierszyki dla dzieci. - YouTube">
            <a:extLst>
              <a:ext uri="{FF2B5EF4-FFF2-40B4-BE49-F238E27FC236}">
                <a16:creationId xmlns:a16="http://schemas.microsoft.com/office/drawing/2014/main" id="{DED94462-5AC3-4DB4-913B-0A9FE4D4EC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38" y="2171700"/>
            <a:ext cx="5856112" cy="329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66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CA9840-DADF-4F46-A676-F79A9587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Tropy stylistyczne 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E5335C-A795-4C24-BCDE-CBBFF0DEC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Wśród </a:t>
            </a:r>
            <a:r>
              <a:rPr lang="pl-PL" sz="2400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środków stylistycznych 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wyróżniamy 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tropy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 Polegają one na celowym zestawieniu wyrazów w taki sposób, aby osiągnąć nowe znaczenie. Wzmacniają one ekspresję utworu oraz jego zabarwienie emocjonalne, a także decydują o jego pięknie i oryginalności. Do najważniejszych tropów stylistycznych zaliczamy: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epitety,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metafory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(a wśród nich m. in. ożywienia, uosobienia, symbole i alegorie),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porównania (w tym porównanie homeryckie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889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FC01A3-0077-4FF5-AC7E-0D0B99E9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Podział środków stylistycznych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160607-FCA7-4D2B-8E33-80D0849B19C8}"/>
              </a:ext>
            </a:extLst>
          </p:cNvPr>
          <p:cNvSpPr>
            <a:spLocks noGrp="1"/>
          </p:cNvSpPr>
          <p:nvPr>
            <p:ph idx="1"/>
          </p:nvPr>
        </p:nvSpPr>
        <p:spPr>
          <a:pattFill prst="pct50">
            <a:fgClr>
              <a:srgbClr val="00B050"/>
            </a:fgClr>
            <a:bgClr>
              <a:schemeClr val="bg1"/>
            </a:bgClr>
          </a:pattFill>
        </p:spPr>
        <p:txBody>
          <a:bodyPr/>
          <a:lstStyle/>
          <a:p>
            <a:endParaRPr lang="pl-PL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pl-PL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Środki artystyczne dzielimy na </a:t>
            </a:r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trzy grupy 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ze względu na to, na jakiej zasadzie zostały zbudowane – czy skupiają się na </a:t>
            </a:r>
            <a:r>
              <a:rPr lang="pl-PL" b="0" i="0" u="sng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znaczeniu 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 </a:t>
            </a:r>
            <a:r>
              <a:rPr lang="pl-PL" b="0" i="0" u="sng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słownictwie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na </a:t>
            </a:r>
            <a:r>
              <a:rPr lang="pl-PL" b="0" i="0" u="sng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brzmieniu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czy </a:t>
            </a:r>
            <a:r>
              <a:rPr lang="pl-PL" b="0" i="0" u="sng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na składni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czyli kolejności użytych wyrazów.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97428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695D46-98FD-41C9-84A6-EEC1ABCD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  <a:t>Środki stylistyczne z zakresu składni</a:t>
            </a:r>
            <a:br>
              <a:rPr lang="pl-PL" b="0" i="0" dirty="0">
                <a:solidFill>
                  <a:srgbClr val="404040"/>
                </a:solidFill>
                <a:effectLst/>
                <a:latin typeface="Lora" pitchFamily="2" charset="-18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A5F7D5-B074-4AB1-8D50-3C20A484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b="1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r>
              <a:rPr lang="pl-PL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Składniowe środki artystyczne dotyczą składni</a:t>
            </a:r>
            <a:r>
              <a:rPr lang="pl-PL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czyli tego, jak ułożone są słowa i zdania. Zwykle mają na celu zwrócenie uwagi na jakąś część wypowiedzi, podkreślenie pewnej myśli, skłonienie do refleksji bądź wyrażenie emocji.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7758562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eria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652</TotalTime>
  <Words>2931</Words>
  <Application>Microsoft Office PowerPoint</Application>
  <PresentationFormat>Panoramiczny</PresentationFormat>
  <Paragraphs>171</Paragraphs>
  <Slides>47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8" baseType="lpstr">
      <vt:lpstr>arial</vt:lpstr>
      <vt:lpstr>arial</vt:lpstr>
      <vt:lpstr>Century Gothic</vt:lpstr>
      <vt:lpstr>helvetica</vt:lpstr>
      <vt:lpstr>K2D</vt:lpstr>
      <vt:lpstr>Lato</vt:lpstr>
      <vt:lpstr>Lora</vt:lpstr>
      <vt:lpstr>Open Sans</vt:lpstr>
      <vt:lpstr>Oswald</vt:lpstr>
      <vt:lpstr>Poppins</vt:lpstr>
      <vt:lpstr>Galeria</vt:lpstr>
      <vt:lpstr>Środki stylistyczne</vt:lpstr>
      <vt:lpstr>Czym są środki stylistyczne</vt:lpstr>
      <vt:lpstr>Prezentacja programu PowerPoint</vt:lpstr>
      <vt:lpstr>Metafora</vt:lpstr>
      <vt:lpstr>Prezentacja programu PowerPoint</vt:lpstr>
      <vt:lpstr>Epitety opisujące lokomotywę w wierszu Juliana Tuwima „ciężka, ogromna, tłusta, rozgrzany” oddziałują na wyobraźnię i sprawiają, że odbiorca widzi lokomotywę tak, jak chciał poeta. </vt:lpstr>
      <vt:lpstr>Tropy stylistyczne  </vt:lpstr>
      <vt:lpstr>Podział środków stylistycznych </vt:lpstr>
      <vt:lpstr>Środki stylistyczne z zakresu składni </vt:lpstr>
      <vt:lpstr>Składniowe środki stylistyczne – przykłady </vt:lpstr>
      <vt:lpstr>Danuta Wawiłow - Szybko </vt:lpstr>
      <vt:lpstr>Prezentacja programu PowerPoint</vt:lpstr>
      <vt:lpstr>Prezentacja programu PowerPoint</vt:lpstr>
      <vt:lpstr>Prezentacja programu PowerPoint</vt:lpstr>
      <vt:lpstr>Prezentacja programu PowerPoint</vt:lpstr>
      <vt:lpstr>Środki stylistyczne z zakresu słownictwa </vt:lpstr>
      <vt:lpstr>Przykłady epitetów</vt:lpstr>
      <vt:lpstr>Słowotwórcze środki stylistyczne</vt:lpstr>
      <vt:lpstr>Prezentacja programu PowerPoint</vt:lpstr>
      <vt:lpstr>Zdrobnienia</vt:lpstr>
      <vt:lpstr>Zgrubienia</vt:lpstr>
      <vt:lpstr>Leksykalne środki stylistyczne </vt:lpstr>
      <vt:lpstr>Prezentacja programu PowerPoint</vt:lpstr>
      <vt:lpstr>Prezentacja programu PowerPoint</vt:lpstr>
      <vt:lpstr>Symbol       i          alegoria      </vt:lpstr>
      <vt:lpstr>Prezentacja programu PowerPoint</vt:lpstr>
      <vt:lpstr>Środki stylistyczne z zakresu składni </vt:lpstr>
      <vt:lpstr>Składniowe środki stylistyczne – przykłady  </vt:lpstr>
      <vt:lpstr>Prezentacja programu PowerPoint</vt:lpstr>
      <vt:lpstr>Prezentacja programu PowerPoint</vt:lpstr>
      <vt:lpstr>Prezentacja programu PowerPoint</vt:lpstr>
      <vt:lpstr>Fonetyczne środki stylistyczne </vt:lpstr>
      <vt:lpstr>Leopold Staff „Deszcz jesienny”</vt:lpstr>
      <vt:lpstr>Rytm i rymy w wierszach </vt:lpstr>
      <vt:lpstr>Prezentacja programu PowerPoint</vt:lpstr>
      <vt:lpstr>Leopold Staff-” Wysokie drzewa”</vt:lpstr>
      <vt:lpstr>Wyrazy dźwiękonaśladowcze (onomatopeje) </vt:lpstr>
      <vt:lpstr>Inne fonetyczne środki artystyczne </vt:lpstr>
      <vt:lpstr>Prezentacja programu PowerPoint</vt:lpstr>
      <vt:lpstr>Rok 2022   </vt:lpstr>
      <vt:lpstr>Prezentacja programu PowerPoint</vt:lpstr>
      <vt:lpstr>Maria Konopnicka</vt:lpstr>
      <vt:lpstr>Prezentacja programu PowerPoint</vt:lpstr>
      <vt:lpstr>Prezentacja programu PowerPoint</vt:lpstr>
      <vt:lpstr>Prezentacja programu PowerPoint</vt:lpstr>
      <vt:lpstr>Prezentacja programu PowerPoint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Teresa Kłeczek</dc:creator>
  <cp:lastModifiedBy>Teresa Kłeczek</cp:lastModifiedBy>
  <cp:revision>27</cp:revision>
  <dcterms:created xsi:type="dcterms:W3CDTF">2022-01-28T09:06:22Z</dcterms:created>
  <dcterms:modified xsi:type="dcterms:W3CDTF">2022-04-28T14:19:26Z</dcterms:modified>
</cp:coreProperties>
</file>